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986" r:id="rId3"/>
    <p:sldId id="991" r:id="rId4"/>
    <p:sldId id="998" r:id="rId5"/>
    <p:sldId id="987" r:id="rId6"/>
    <p:sldId id="1006" r:id="rId7"/>
    <p:sldId id="993" r:id="rId8"/>
    <p:sldId id="995" r:id="rId9"/>
    <p:sldId id="1011" r:id="rId10"/>
    <p:sldId id="1012" r:id="rId11"/>
    <p:sldId id="1010" r:id="rId12"/>
    <p:sldId id="994" r:id="rId13"/>
    <p:sldId id="1013" r:id="rId14"/>
    <p:sldId id="988" r:id="rId15"/>
    <p:sldId id="999" r:id="rId16"/>
    <p:sldId id="1000" r:id="rId17"/>
    <p:sldId id="1001" r:id="rId18"/>
    <p:sldId id="1002" r:id="rId19"/>
    <p:sldId id="1003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Story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844824"/>
            <a:ext cx="7632848" cy="11574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84995"/>
          </a:xfrm>
        </p:spPr>
        <p:txBody>
          <a:bodyPr/>
          <a:lstStyle/>
          <a:p>
            <a:pPr indent="2332038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morning.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332038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evening.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night.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096" r="21368"/>
          <a:stretch/>
        </p:blipFill>
        <p:spPr>
          <a:xfrm>
            <a:off x="360855" y="2625302"/>
            <a:ext cx="2493992" cy="25318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278782" y="4509120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所示为女孩早晨起床的情景。故选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86694" y="4509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32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844824"/>
            <a:ext cx="7632848" cy="11574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84995"/>
          </a:xfrm>
        </p:spPr>
        <p:txBody>
          <a:bodyPr/>
          <a:lstStyle/>
          <a:p>
            <a:pPr indent="2332038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morning.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332038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evening.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night.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239"/>
          <a:stretch/>
        </p:blipFill>
        <p:spPr>
          <a:xfrm>
            <a:off x="326108" y="2985342"/>
            <a:ext cx="2094019" cy="25318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278782" y="4857996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所示为一家人吃晚饭的情景。故选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86694" y="48499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91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判断下列句子或对话与图片是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afternoon, Su Hai.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Goodbye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Mary.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night, Austin.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night, Mum.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t43.jpg" descr="id:21474911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29518" y="1178464"/>
            <a:ext cx="461516" cy="461516"/>
          </a:xfrm>
          <a:prstGeom prst="rect">
            <a:avLst/>
          </a:prstGeom>
        </p:spPr>
      </p:pic>
      <p:pic>
        <p:nvPicPr>
          <p:cNvPr id="4" name="xbt44.jpg" descr="id:21474911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111430" y="1178464"/>
            <a:ext cx="470746" cy="470746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080441"/>
            <a:ext cx="10990936" cy="24367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4726" y="4860495"/>
            <a:ext cx="645422" cy="6818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5728" y="4866605"/>
            <a:ext cx="645422" cy="6506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8719" y="4876109"/>
            <a:ext cx="645422" cy="6506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5982" y="4891725"/>
            <a:ext cx="645422" cy="65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6417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下午好，苏海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。图片表示是杨玲和苏海在八点钟互相打招呼。句意与图片不相符。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。图片表示两名男孩在互相道别。句意与图片相符。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你好，玛丽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。图片表示一名男孩和一名女孩见面打招呼。句意与图片相符。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晚安，奥斯汀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晚安，妈妈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。图片表示男孩和妈妈晚安道别。句意与图片相符。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72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5213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导演图配文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给小演员们配上合适的台词。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I’m Wang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1" y="1069630"/>
            <a:ext cx="10955710" cy="775194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2051704"/>
            <a:ext cx="3213100" cy="582930"/>
          </a:xfrm>
          <a:prstGeom prst="rect">
            <a:avLst/>
          </a:prstGeom>
        </p:spPr>
      </p:pic>
      <p:pic>
        <p:nvPicPr>
          <p:cNvPr id="5" name="ef34.jpg" descr="id:21474911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87294" y="3429000"/>
            <a:ext cx="4887400" cy="134266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51484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图片所示为苏海和王兵在早晨互相打招呼的情景。故选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3032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7484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evening.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night.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35.jpg" descr="id:21474911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1700808"/>
            <a:ext cx="4520565" cy="1486535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50590" y="3268141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图片所示为女孩夜间睡觉的情景。睡觉前道别应该用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3494" y="15193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69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0599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Hi. I’m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Goodbye.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36.jpg" descr="id:21474911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07174" y="1911231"/>
            <a:ext cx="5217795" cy="18586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158574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3553852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图片所示为二人互相道别的情景。故选</a:t>
            </a:r>
            <a:r>
              <a:rPr lang="en-US" altLang="zh-CN" dirty="0">
                <a:ea typeface="楷体" panose="02010609060101010101" pitchFamily="49" charset="-122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235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7386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evening.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37.jpg" descr="id:21474911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17072" y="1331994"/>
            <a:ext cx="4631690" cy="2002790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32762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图片所示为一家人和老师在晚上互相问好的情景。故选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4350" y="12062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97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95386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evening.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38.jpg" descr="id:21474912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91150" y="1628800"/>
            <a:ext cx="5389245" cy="1722755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32762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图片所示为二人互道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的情景。故选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0070" y="13570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12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1751013" algn="l"/>
                <a:tab pos="4049713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am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Amy.</a:t>
            </a: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1751013" algn="l"/>
                <a:tab pos="4049713" algn="l"/>
                <a:tab pos="6931025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Hi. I’m Su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Hai.</a:t>
            </a: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1751013" algn="l"/>
                <a:tab pos="4049713" algn="l"/>
                <a:tab pos="6931025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Tommy.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38a.jpg" descr="id:2147491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39222" y="1569504"/>
            <a:ext cx="3774440" cy="18770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3625860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图片所示为埃米在自我介绍的情景。故选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82638" y="15913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14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3036" y="1528717"/>
            <a:ext cx="11522810" cy="532131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930505"/>
              </p:ext>
            </p:extLst>
          </p:nvPr>
        </p:nvGraphicFramePr>
        <p:xfrm>
          <a:off x="334566" y="2060848"/>
          <a:ext cx="11521280" cy="2736304"/>
        </p:xfrm>
        <a:graphic>
          <a:graphicData uri="http://schemas.openxmlformats.org/drawingml/2006/table">
            <a:tbl>
              <a:tblPr firstRow="1" firstCol="1" bandRow="1"/>
              <a:tblGrid>
                <a:gridCol w="864096">
                  <a:extLst>
                    <a:ext uri="{9D8B030D-6E8A-4147-A177-3AD203B41FA5}">
                      <a16:colId xmlns:a16="http://schemas.microsoft.com/office/drawing/2014/main" val="557388848"/>
                    </a:ext>
                  </a:extLst>
                </a:gridCol>
                <a:gridCol w="10657184">
                  <a:extLst>
                    <a:ext uri="{9D8B030D-6E8A-4147-A177-3AD203B41FA5}">
                      <a16:colId xmlns:a16="http://schemas.microsoft.com/office/drawing/2014/main" val="5380728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morning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早上， 上午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afternoon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下午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evening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晚上，傍晚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night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夜，夜晚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     woof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狗叫声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汪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427952"/>
                  </a:ext>
                </a:extLst>
              </a:tr>
              <a:tr h="1456144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 morning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早上好　　　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 afternoon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下午好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0372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 evening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晚上好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good night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晚安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52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866616"/>
              </p:ext>
            </p:extLst>
          </p:nvPr>
        </p:nvGraphicFramePr>
        <p:xfrm>
          <a:off x="334566" y="980728"/>
          <a:ext cx="11521279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576064">
                  <a:extLst>
                    <a:ext uri="{9D8B030D-6E8A-4147-A177-3AD203B41FA5}">
                      <a16:colId xmlns:a16="http://schemas.microsoft.com/office/drawing/2014/main" val="760319374"/>
                    </a:ext>
                  </a:extLst>
                </a:gridCol>
                <a:gridCol w="10945215">
                  <a:extLst>
                    <a:ext uri="{9D8B030D-6E8A-4147-A177-3AD203B41FA5}">
                      <a16:colId xmlns:a16="http://schemas.microsoft.com/office/drawing/2014/main" val="335601917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Good morning, Yang Ling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！杨玲，早上好！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Good afternoon, Su Hai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！苏海，下午好！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Good evening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晚上好！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 morning/afternoon/evening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是在每天不同的时间段跟别人见面时打招呼的用语，分别用在上午、下午和晚上。收到对方的问候后，可以用相同的句子问候对方。例如：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 morning, Wang Bing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王兵，早上好</a:t>
                      </a:r>
                      <a:r>
                        <a:rPr 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737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3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501997"/>
              </p:ext>
            </p:extLst>
          </p:nvPr>
        </p:nvGraphicFramePr>
        <p:xfrm>
          <a:off x="334566" y="1190621"/>
          <a:ext cx="11521279" cy="3894563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760319374"/>
                    </a:ext>
                  </a:extLst>
                </a:gridCol>
                <a:gridCol w="10801199">
                  <a:extLst>
                    <a:ext uri="{9D8B030D-6E8A-4147-A177-3AD203B41FA5}">
                      <a16:colId xmlns:a16="http://schemas.microsoft.com/office/drawing/2014/main" val="3356019176"/>
                    </a:ext>
                  </a:extLst>
                </a:gridCol>
              </a:tblGrid>
              <a:tr h="3894563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 night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晚安！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 night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是晚上互相道别时的用语，特别是用于睡觉前。注意与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 evening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区分开。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 evening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是晚上见面时互相问好的用语。例如：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Good night, Dad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爸爸，晚安！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Good night, baby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宝贝，晚安！</a:t>
                      </a: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737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43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9917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evening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morning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9917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9917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		B.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woof</a:t>
            </a: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590" y="3302236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5051" y="4535920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27214" y="27180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0334" y="40050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5133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49713" algn="l"/>
                <a:tab pos="609917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afternoon		B. night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9917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9917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Su Hai.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9917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9917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I’m Yang Ling.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afternoon,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1916832"/>
            <a:ext cx="1681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afternoon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0590" y="3284984"/>
            <a:ext cx="2002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night.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50590" y="4489956"/>
            <a:ext cx="4453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afternoon, Yang Ling.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10070" y="13033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26604" y="25740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99782" y="38610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46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7160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Woof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Woof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evening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468407" y="3591601"/>
            <a:ext cx="11243424" cy="24561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49558" y="5408793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998974" y="541222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274654" y="540879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467308" y="540422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559702" y="5412225"/>
            <a:ext cx="36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2492896"/>
            <a:ext cx="7632848" cy="11574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为下列图片选择合适的问候语。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332038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332038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evening.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night.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7822584" cy="735183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3012"/>
          <a:stretch/>
        </p:blipFill>
        <p:spPr>
          <a:xfrm>
            <a:off x="622598" y="3501008"/>
            <a:ext cx="1800200" cy="25318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694" y="53732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50790" y="5382360"/>
            <a:ext cx="71714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的时钟显示时间为下午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点。故选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844824"/>
            <a:ext cx="7632848" cy="11574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84995"/>
          </a:xfrm>
        </p:spPr>
        <p:txBody>
          <a:bodyPr/>
          <a:lstStyle/>
          <a:p>
            <a:pPr indent="2332038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morning.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332038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evening.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night.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24" r="46942"/>
          <a:stretch/>
        </p:blipFill>
        <p:spPr>
          <a:xfrm>
            <a:off x="285943" y="2841326"/>
            <a:ext cx="3246147" cy="25318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827414" y="4732268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所示为女孩夜间睡觉的情景。故选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46734" y="47059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16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992</Words>
  <Application>Microsoft Office PowerPoint</Application>
  <PresentationFormat>自定义</PresentationFormat>
  <Paragraphs>110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2025-06-30T06:49:47Z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